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1" r:id="rId4"/>
    <p:sldId id="274" r:id="rId5"/>
    <p:sldId id="270" r:id="rId6"/>
    <p:sldId id="275" r:id="rId7"/>
    <p:sldId id="272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4" r:id="rId16"/>
    <p:sldId id="285" r:id="rId17"/>
    <p:sldId id="264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1"/>
    <p:restoredTop sz="94649"/>
  </p:normalViewPr>
  <p:slideViewPr>
    <p:cSldViewPr snapToGrid="0">
      <p:cViewPr varScale="1">
        <p:scale>
          <a:sx n="82" d="100"/>
          <a:sy n="82" d="100"/>
        </p:scale>
        <p:origin x="7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Bubble Sort - Peor caso O(n</a:t>
            </a:r>
            <a:r>
              <a:rPr lang="en-US" baseline="30000"/>
              <a:t>2</a:t>
            </a:r>
            <a:r>
              <a:rPr lang="en-US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Complejidad_temporal!$B$46</c:f>
              <c:strCache>
                <c:ptCount val="1"/>
                <c:pt idx="0">
                  <c:v>Tiempo Bubble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Complejidad_temporal!$A$47:$A$49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Complejidad_temporal!$B$47:$B$49</c:f>
              <c:numCache>
                <c:formatCode>General</c:formatCode>
                <c:ptCount val="3"/>
                <c:pt idx="0">
                  <c:v>1.1436999999999999E-2</c:v>
                </c:pt>
                <c:pt idx="1">
                  <c:v>0.680786</c:v>
                </c:pt>
                <c:pt idx="2">
                  <c:v>18.916333000000002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EFE-401A-BFE0-C01A00754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7171912"/>
        <c:axId val="557168960"/>
      </c:scatterChart>
      <c:valAx>
        <c:axId val="55717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7168960"/>
        <c:crosses val="autoZero"/>
        <c:crossBetween val="midCat"/>
      </c:valAx>
      <c:valAx>
        <c:axId val="55716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7171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Bubble Sort - Mejor caso O(n</a:t>
            </a:r>
            <a:r>
              <a:rPr lang="en-US" baseline="30000"/>
              <a:t>2</a:t>
            </a:r>
            <a:r>
              <a:rPr lang="en-US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Complejidad_temporal!$H$46</c:f>
              <c:strCache>
                <c:ptCount val="1"/>
                <c:pt idx="0">
                  <c:v>Tiempo Bubble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Complejidad_temporal!$G$47:$G$49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Complejidad_temporal!$H$47:$H$49</c:f>
              <c:numCache>
                <c:formatCode>General</c:formatCode>
                <c:ptCount val="3"/>
                <c:pt idx="0">
                  <c:v>9.6950000000000005E-3</c:v>
                </c:pt>
                <c:pt idx="1">
                  <c:v>0.70751200000000003</c:v>
                </c:pt>
                <c:pt idx="2">
                  <c:v>18.042563000000001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B0-48B3-97FD-C9EAEFDB38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722336"/>
        <c:axId val="503719712"/>
      </c:scatterChart>
      <c:valAx>
        <c:axId val="50372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3719712"/>
        <c:crosses val="autoZero"/>
        <c:crossBetween val="midCat"/>
      </c:valAx>
      <c:valAx>
        <c:axId val="50371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3722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Búsqueda Lineal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Comparación_búsquedas!$B$23</c:f>
              <c:strCache>
                <c:ptCount val="1"/>
                <c:pt idx="0">
                  <c:v>Tiempo B Lineal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Comparación_búsquedas!$A$24:$A$26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Comparación_búsquedas!$B$24:$B$26</c:f>
              <c:numCache>
                <c:formatCode>General</c:formatCode>
                <c:ptCount val="3"/>
                <c:pt idx="0">
                  <c:v>6.0899999999999995E-4</c:v>
                </c:pt>
                <c:pt idx="1">
                  <c:v>4.4920000000000003E-3</c:v>
                </c:pt>
                <c:pt idx="2">
                  <c:v>1.8467999999999998E-2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907-4792-BA75-50C31F92CC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037240"/>
        <c:axId val="491030352"/>
      </c:scatterChart>
      <c:valAx>
        <c:axId val="491037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91030352"/>
        <c:crosses val="autoZero"/>
        <c:crossBetween val="midCat"/>
      </c:valAx>
      <c:valAx>
        <c:axId val="49103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91037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Búsqueda Binaria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Comparación_búsquedas!$I$23</c:f>
              <c:strCache>
                <c:ptCount val="1"/>
                <c:pt idx="0">
                  <c:v>Tiempo B Binaria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Comparación_búsquedas!$H$24:$H$26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Comparación_búsquedas!$I$24:$I$26</c:f>
              <c:numCache>
                <c:formatCode>General</c:formatCode>
                <c:ptCount val="3"/>
                <c:pt idx="0">
                  <c:v>7.6800000000000002E-4</c:v>
                </c:pt>
                <c:pt idx="1">
                  <c:v>2.1700000000000001E-3</c:v>
                </c:pt>
                <c:pt idx="2">
                  <c:v>1.8500000000000001E-3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6FD-417E-845F-7C085438D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6992680"/>
        <c:axId val="486993008"/>
      </c:scatterChart>
      <c:valAx>
        <c:axId val="486992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86993008"/>
        <c:crosses val="autoZero"/>
        <c:crossBetween val="midCat"/>
      </c:valAx>
      <c:valAx>
        <c:axId val="486993008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86992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Bubble Sort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Comparación_ordenamientos!$B$1</c:f>
              <c:strCache>
                <c:ptCount val="1"/>
                <c:pt idx="0">
                  <c:v>Tiempo Bubble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Comparación_ordenamientos!$A$2:$A$4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Comparación_ordenamientos!$B$2:$B$4</c:f>
              <c:numCache>
                <c:formatCode>General</c:formatCode>
                <c:ptCount val="3"/>
                <c:pt idx="0">
                  <c:v>9.3819999999999997E-3</c:v>
                </c:pt>
                <c:pt idx="1">
                  <c:v>0.768096</c:v>
                </c:pt>
                <c:pt idx="2" formatCode="#,##0">
                  <c:v>20541130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86D-4772-A2D9-56C510217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807120"/>
        <c:axId val="506803840"/>
      </c:scatterChart>
      <c:valAx>
        <c:axId val="50680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6803840"/>
        <c:crosses val="autoZero"/>
        <c:crossBetween val="midCat"/>
      </c:valAx>
      <c:valAx>
        <c:axId val="50680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6807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Quick Sort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Comparación_ordenamientos!$I$1</c:f>
              <c:strCache>
                <c:ptCount val="1"/>
                <c:pt idx="0">
                  <c:v>Tiempo Quick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Comparación_ordenamientos!$H$2:$H$4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Comparación_ordenamientos!$I$2:$I$4</c:f>
              <c:numCache>
                <c:formatCode>General</c:formatCode>
                <c:ptCount val="3"/>
                <c:pt idx="0">
                  <c:v>1.1176999999999999E-2</c:v>
                </c:pt>
                <c:pt idx="1">
                  <c:v>0.14263600000000001</c:v>
                </c:pt>
                <c:pt idx="2">
                  <c:v>0.94069000000000003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860-414C-B6D5-CAED99FF8B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073952"/>
        <c:axId val="553072968"/>
      </c:scatterChart>
      <c:valAx>
        <c:axId val="553073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3072968"/>
        <c:crosses val="autoZero"/>
        <c:crossBetween val="midCat"/>
      </c:valAx>
      <c:valAx>
        <c:axId val="553072968"/>
        <c:scaling>
          <c:orientation val="minMax"/>
          <c:max val="25000000"/>
          <c:min val="-5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307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DD6B4-1FA2-5A5C-0915-077FBCADC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032D91-C019-890B-2704-A59613753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E2549A-D757-C10C-C3BB-D3DE1FDB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DC3BCD-5C41-AD36-1659-D9685409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CC50FD-EFB3-3421-A137-B65E33E7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830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3CBE2-F868-86A7-97C7-A758742A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59005-529E-0B01-1E87-4FA345005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25D231-9897-36E0-919F-DA45AD44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4094FC-425A-F756-4FA4-2F5846E3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7C6FE6-6236-4284-443B-2E7BC57A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65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D10855-A8EB-8462-A51F-FF9FDE1CC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1E6A83-3F14-421A-4220-E2709FA72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5A3299-74D5-0403-06B8-C563EE51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170B00-BF7C-11BC-5900-D3FAB047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04A9D7-687A-D047-E674-4952D9AE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4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96C6-FAB3-D738-D55F-4D966788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2B404D-ECE3-73D8-FA96-190F7B7A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D551BF-0C05-D2B9-1063-6AABD04D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1FFF9F-2BA1-4971-4976-D7669C49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F8B8A7-E5F3-A2C9-7C08-4BCCE0EA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67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50643-248B-E7F7-D9E7-2393FD9A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10A0EA-C5F4-4A28-6201-EA416B95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42966B-BE07-56CC-3019-41247C87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64959-5799-25FE-5BA1-641D9D5C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4A92D4-423E-35B7-D651-319178F4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338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F413B-F384-F156-27BB-2831B7DC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1CFD05-FE5E-1E93-483E-4159A5E53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0E0A98-9465-F5D0-E248-779751C77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A4222D-CEA5-93C8-8F95-E83DDC15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2A107B-EEF7-F3A2-6A87-E20D8397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EAFC0B-B667-8D6C-C81A-8CBDC334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846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A4CE3-86EB-BE68-188A-A9804D07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0D326B-619A-E27F-6C8D-7E382DD3D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776CCC-1431-E7B4-17D2-B2FF8FC40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4F52B2-EA6B-1910-C01A-C1824A0BF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1DC846-200C-D0DF-D093-030A106F5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305EEC9-E92C-0B75-A42A-10DE4E38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C60736-5EC4-9B58-A49A-0B1AE3E4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68A491-C54B-A81F-BA26-166BDE38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947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3A711-24C9-46A8-2874-B5F2096F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67ACC2-83E0-EA74-18D2-519E6C29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C1C68E-B9C3-BB56-DF7F-DC50E8E7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0DAF8A-5974-D50F-60A0-0040A948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651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F57DA1-3DBE-B336-3CA3-961B71FF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65DE024-66C0-112E-0BFE-6AF54879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BC7BB6-8BDB-9376-D938-522CBF5D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616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E86D0-4ADF-EBD2-A5E8-7868C80F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5829A3-644B-79D0-CFBA-020E15125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73186B-5932-ED76-6B5D-D29D4C7B6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B05123-5F78-6FD8-EA6F-923C7FF6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9A7616-EAB0-022C-6C59-8EEDAC93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8510E7-8646-6435-D28D-DECAE4AE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8279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9C10A-B9E6-3D94-0306-CFE640624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7D3BC9E-497C-5384-9454-2ABB3183F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5476F-7B2B-B965-54D6-6EBB3B1BA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A777D2-0178-EFF4-6221-FB131D82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97B268-9DF7-2FA1-984B-DCA71D78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191D53-378B-7FCC-13F1-0F6DAF31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899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C518EF-B7FF-F275-3C19-BAF2E247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D4BFF6-E77D-D791-2D14-CDDF33D3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C72ED-16D6-B113-CC4B-62BBBC0A1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A05080-4A16-ED72-9C9D-D67944C56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0DACF9-ACF0-2760-4A5F-08EBA67D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331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shape4">
            <a:extLst>
              <a:ext uri="{FF2B5EF4-FFF2-40B4-BE49-F238E27FC236}">
                <a16:creationId xmlns:a16="http://schemas.microsoft.com/office/drawing/2014/main" id="{75164A3D-7A50-AC79-18F5-7B3182ED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30" y="0"/>
            <a:ext cx="3417870" cy="157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A17729-36E2-F982-5CA7-5398C4243F79}"/>
              </a:ext>
            </a:extLst>
          </p:cNvPr>
          <p:cNvSpPr txBox="1"/>
          <p:nvPr/>
        </p:nvSpPr>
        <p:spPr>
          <a:xfrm>
            <a:off x="832206" y="329820"/>
            <a:ext cx="7800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/>
              <a:t>UNIVERSIDAD TECNOLÓGICA NACIONAL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8264BA-2F19-B1A4-D236-4DAD70E55420}"/>
              </a:ext>
            </a:extLst>
          </p:cNvPr>
          <p:cNvSpPr txBox="1"/>
          <p:nvPr/>
        </p:nvSpPr>
        <p:spPr>
          <a:xfrm>
            <a:off x="1683809" y="99192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1800" b="1" dirty="0">
                <a:effectLst/>
                <a:latin typeface="Abadi" panose="020F0502020204030204" pitchFamily="34" charset="0"/>
                <a:ea typeface="Times New Roman" panose="02020603050405020304" pitchFamily="18" charset="0"/>
                <a:cs typeface="Abadi" panose="020F0502020204030204" pitchFamily="34" charset="0"/>
              </a:rPr>
              <a:t>TECNICATURA UNIVERSITARIA EN PROGRAMACIÓN </a:t>
            </a:r>
            <a:r>
              <a:rPr lang="es-ES" sz="1800" b="1" kern="0" dirty="0">
                <a:effectLst/>
                <a:latin typeface="Abadi" panose="020F0502020204030204" pitchFamily="34" charset="0"/>
                <a:ea typeface="Times New Roman" panose="02020603050405020304" pitchFamily="18" charset="0"/>
                <a:cs typeface="Abadi" panose="020F0502020204030204" pitchFamily="34" charset="0"/>
              </a:rPr>
              <a:t>A DISTANCIA</a:t>
            </a:r>
            <a:r>
              <a:rPr lang="es-AR" b="1" dirty="0">
                <a:effectLst/>
                <a:latin typeface="Abadi" panose="020F0502020204030204" pitchFamily="34" charset="0"/>
                <a:cs typeface="Abadi" panose="020F0502020204030204" pitchFamily="34" charset="0"/>
              </a:rPr>
              <a:t> </a:t>
            </a:r>
            <a:endParaRPr lang="es-ES_tradnl" b="1" dirty="0"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67401A6-9140-C12B-FA1F-D3D19DCBA6EC}"/>
              </a:ext>
            </a:extLst>
          </p:cNvPr>
          <p:cNvSpPr txBox="1"/>
          <p:nvPr/>
        </p:nvSpPr>
        <p:spPr>
          <a:xfrm>
            <a:off x="656395" y="1707636"/>
            <a:ext cx="609771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800" b="1" kern="1400" spc="-10" dirty="0">
                <a:solidFill>
                  <a:schemeClr val="accent1">
                    <a:lumMod val="75000"/>
                  </a:schemeClr>
                </a:solidFill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TRABAJO INTEGRADOR:</a:t>
            </a:r>
            <a:endParaRPr lang="es-AR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3200" b="1" kern="1400" spc="-10" dirty="0">
                <a:solidFill>
                  <a:schemeClr val="accent1">
                    <a:lumMod val="75000"/>
                  </a:schemeClr>
                </a:solidFill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ANÁLISIS DE ALGORITMOS – BÚSQUEDA Y ORDENAMIENTO</a:t>
            </a:r>
            <a:endParaRPr lang="es-AR" sz="14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Programación 1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9160" indent="449580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Profesor: Ariel ENFERREL</a:t>
            </a:r>
            <a:endParaRPr lang="es-AR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9160" indent="449580">
              <a:buNone/>
            </a:pPr>
            <a:r>
              <a:rPr lang="es-A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Tutor: Franco</a:t>
            </a:r>
            <a:r>
              <a:rPr lang="es-ES" b="1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GONZALEZ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20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s-ES" sz="16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9160" indent="449580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Alumnos: Matías FERREYRA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23060" indent="449580">
              <a:buNone/>
            </a:pP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s-ES" sz="11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matiferreyraacade@gmail.com</a:t>
            </a: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072640"/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Atilano Roberto FERNÁNDEZ          </a:t>
            </a: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s-ES" sz="11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arfernandez@gmail.com</a:t>
            </a: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9DB8D9-3000-26E9-81E0-5E034011EBD1}"/>
              </a:ext>
            </a:extLst>
          </p:cNvPr>
          <p:cNvSpPr txBox="1"/>
          <p:nvPr/>
        </p:nvSpPr>
        <p:spPr>
          <a:xfrm>
            <a:off x="3025872" y="6324284"/>
            <a:ext cx="1358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09/06/2025</a:t>
            </a:r>
            <a:r>
              <a:rPr lang="es-AR" dirty="0">
                <a:effectLst/>
              </a:rPr>
              <a:t> </a:t>
            </a:r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CA06B7-E441-F20B-8479-4D89BC24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4" y="2431301"/>
            <a:ext cx="5593976" cy="29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3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Medición</a:t>
            </a:r>
            <a:r>
              <a:rPr lang="en-US" sz="3600" b="1" dirty="0"/>
              <a:t> del </a:t>
            </a:r>
            <a:r>
              <a:rPr lang="en-US" sz="3600" b="1" dirty="0" err="1"/>
              <a:t>tiempo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 rot="5400000">
            <a:off x="2931169" y="395151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954437" y="2688777"/>
            <a:ext cx="522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medir</a:t>
            </a:r>
            <a:r>
              <a:rPr lang="es-MX" sz="3600" dirty="0">
                <a:latin typeface="+mj-lt"/>
              </a:rPr>
              <a:t>_</a:t>
            </a:r>
            <a:r>
              <a:rPr lang="es-MX" sz="3600" dirty="0" err="1">
                <a:latin typeface="+mj-lt"/>
              </a:rPr>
              <a:t>tiempo_promedio</a:t>
            </a:r>
            <a:r>
              <a:rPr lang="es-MX" sz="3600" dirty="0">
                <a:latin typeface="+mj-lt"/>
              </a:rPr>
              <a:t>()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DEECEE-D410-4ECD-9327-30D9030B5423}"/>
              </a:ext>
            </a:extLst>
          </p:cNvPr>
          <p:cNvSpPr txBox="1"/>
          <p:nvPr/>
        </p:nvSpPr>
        <p:spPr>
          <a:xfrm>
            <a:off x="1808438" y="4689224"/>
            <a:ext cx="3317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Timeit(</a:t>
            </a:r>
            <a:r>
              <a:rPr lang="en-US" sz="3600" dirty="0" err="1">
                <a:latin typeface="+mj-lt"/>
              </a:rPr>
              <a:t>func</a:t>
            </a:r>
            <a:r>
              <a:rPr lang="en-US" sz="3600" dirty="0">
                <a:latin typeface="+mj-lt"/>
              </a:rPr>
              <a:t>, rep)</a:t>
            </a:r>
            <a:endParaRPr lang="es-MX" sz="3600" dirty="0">
              <a:latin typeface="+mj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4826C6-7CE4-4B38-BC62-65BAD1D1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15" y="1543052"/>
            <a:ext cx="3360575" cy="50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68" y="2052318"/>
            <a:ext cx="318018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Búsqueda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>
            <a:off x="4678523" y="2603132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002C879-BE48-418B-851B-1E3F289DEB2D}"/>
              </a:ext>
            </a:extLst>
          </p:cNvPr>
          <p:cNvSpPr txBox="1">
            <a:spLocks/>
          </p:cNvSpPr>
          <p:nvPr/>
        </p:nvSpPr>
        <p:spPr>
          <a:xfrm>
            <a:off x="5749212" y="1008645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36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00A58E-5503-4415-8396-5A67D7E2E890}"/>
              </a:ext>
            </a:extLst>
          </p:cNvPr>
          <p:cNvSpPr txBox="1">
            <a:spLocks/>
          </p:cNvSpPr>
          <p:nvPr/>
        </p:nvSpPr>
        <p:spPr>
          <a:xfrm>
            <a:off x="896512" y="3076729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Ordenamiento</a:t>
            </a:r>
            <a:endParaRPr lang="es-MX" sz="3600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4613FD8-DC87-4492-ADE9-F7EEE9D64235}"/>
              </a:ext>
            </a:extLst>
          </p:cNvPr>
          <p:cNvSpPr/>
          <p:nvPr/>
        </p:nvSpPr>
        <p:spPr>
          <a:xfrm>
            <a:off x="4674637" y="3627543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F17CBB-316E-4A9C-A33A-62F0777CBB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Resultados</a:t>
            </a:r>
            <a:endParaRPr lang="es-MX" sz="36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DD7503-0512-42BF-8F2A-B14BBFA5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12" y="1804952"/>
            <a:ext cx="5463850" cy="94310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9435194-DDD8-4409-BEC4-B2F2AE52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12" y="2977728"/>
            <a:ext cx="5763648" cy="1926729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79A59D2-37CF-40D3-A584-68D95FDB1E0B}"/>
              </a:ext>
            </a:extLst>
          </p:cNvPr>
          <p:cNvCxnSpPr/>
          <p:nvPr/>
        </p:nvCxnSpPr>
        <p:spPr>
          <a:xfrm>
            <a:off x="5749212" y="2677886"/>
            <a:ext cx="21351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D056089-FF60-44ED-9EAB-D7AB7350B7A5}"/>
              </a:ext>
            </a:extLst>
          </p:cNvPr>
          <p:cNvCxnSpPr/>
          <p:nvPr/>
        </p:nvCxnSpPr>
        <p:spPr>
          <a:xfrm>
            <a:off x="5817637" y="4904457"/>
            <a:ext cx="21351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Metodología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 rot="7200000">
            <a:off x="1512916" y="2683725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1456540" y="1626225"/>
            <a:ext cx="147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Equipo</a:t>
            </a:r>
            <a:endParaRPr lang="es-MX" sz="3600" dirty="0"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DEECEE-D410-4ECD-9327-30D9030B5423}"/>
              </a:ext>
            </a:extLst>
          </p:cNvPr>
          <p:cNvSpPr txBox="1"/>
          <p:nvPr/>
        </p:nvSpPr>
        <p:spPr>
          <a:xfrm>
            <a:off x="175580" y="3574154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</a:t>
            </a:r>
            <a:r>
              <a:rPr lang="en-US" sz="2400" dirty="0">
                <a:latin typeface="+mj-lt"/>
              </a:rPr>
              <a:t>. Lineal</a:t>
            </a:r>
          </a:p>
          <a:p>
            <a:r>
              <a:rPr lang="en-US" sz="2400" dirty="0">
                <a:latin typeface="+mj-lt"/>
              </a:rPr>
              <a:t>Bubble Sort</a:t>
            </a:r>
            <a:endParaRPr lang="es-MX" sz="2400" dirty="0">
              <a:latin typeface="+mj-lt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D59FC39-A981-47F0-A867-E7BD5E4F7231}"/>
              </a:ext>
            </a:extLst>
          </p:cNvPr>
          <p:cNvSpPr/>
          <p:nvPr/>
        </p:nvSpPr>
        <p:spPr>
          <a:xfrm rot="3600000">
            <a:off x="2232092" y="2683725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FAD445-33B8-4F4D-994E-600A7129C17B}"/>
              </a:ext>
            </a:extLst>
          </p:cNvPr>
          <p:cNvSpPr txBox="1"/>
          <p:nvPr/>
        </p:nvSpPr>
        <p:spPr>
          <a:xfrm>
            <a:off x="2418037" y="3574153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err="1">
                <a:latin typeface="+mj-lt"/>
              </a:rPr>
              <a:t>Binaria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Quick Sort</a:t>
            </a:r>
            <a:endParaRPr lang="es-MX" sz="2400" dirty="0">
              <a:latin typeface="+mj-lt"/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425B3E1-3E28-477C-B7A1-03E23351E7D8}"/>
              </a:ext>
            </a:extLst>
          </p:cNvPr>
          <p:cNvSpPr/>
          <p:nvPr/>
        </p:nvSpPr>
        <p:spPr>
          <a:xfrm rot="3600000">
            <a:off x="1579178" y="472021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5B6670A2-9CC0-4767-8BE2-671F2AE47604}"/>
              </a:ext>
            </a:extLst>
          </p:cNvPr>
          <p:cNvSpPr/>
          <p:nvPr/>
        </p:nvSpPr>
        <p:spPr>
          <a:xfrm rot="7200000">
            <a:off x="2232091" y="4715336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A4A50B-D8C2-4ED3-B773-46E41FDE47F7}"/>
              </a:ext>
            </a:extLst>
          </p:cNvPr>
          <p:cNvSpPr txBox="1"/>
          <p:nvPr/>
        </p:nvSpPr>
        <p:spPr>
          <a:xfrm>
            <a:off x="1013309" y="5334264"/>
            <a:ext cx="2541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Funciones</a:t>
            </a:r>
            <a:r>
              <a:rPr lang="en-US" sz="2400" dirty="0">
                <a:latin typeface="+mj-lt"/>
              </a:rPr>
              <a:t> Tiempo</a:t>
            </a:r>
          </a:p>
          <a:p>
            <a:r>
              <a:rPr lang="en-US" sz="2400" dirty="0" err="1">
                <a:latin typeface="+mj-lt"/>
              </a:rPr>
              <a:t>Formateos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Salidas</a:t>
            </a:r>
            <a:endParaRPr lang="en-US" sz="2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Programa</a:t>
            </a:r>
            <a:r>
              <a:rPr lang="en-US" sz="2400" dirty="0">
                <a:latin typeface="+mj-lt"/>
              </a:rPr>
              <a:t> Principal</a:t>
            </a:r>
            <a:endParaRPr lang="es-MX" sz="2400" dirty="0">
              <a:latin typeface="+mj-l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F9C843E-34E8-4A24-8449-02DA7BCB37AE}"/>
              </a:ext>
            </a:extLst>
          </p:cNvPr>
          <p:cNvSpPr txBox="1"/>
          <p:nvPr/>
        </p:nvSpPr>
        <p:spPr>
          <a:xfrm>
            <a:off x="8010227" y="1626224"/>
            <a:ext cx="272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Herramientas</a:t>
            </a:r>
            <a:endParaRPr lang="es-MX" sz="3600" dirty="0">
              <a:latin typeface="+mj-lt"/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8F3DC01-1CE7-4E85-8D72-F253DE60AA07}"/>
              </a:ext>
            </a:extLst>
          </p:cNvPr>
          <p:cNvSpPr/>
          <p:nvPr/>
        </p:nvSpPr>
        <p:spPr>
          <a:xfrm rot="5400000">
            <a:off x="9026055" y="2683725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E869D2-15E0-49AC-9B9B-1C70F4BA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7" y="5090756"/>
            <a:ext cx="3279589" cy="184526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E3EFA9A-629D-4899-BD59-9B207AE9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91" y="3334105"/>
            <a:ext cx="1270257" cy="161669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A6CC2BE-6A9B-4FDE-81E9-1BE56221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459" y="3368023"/>
            <a:ext cx="1114341" cy="198105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5B3711-04D1-4A30-8FF2-354AE99C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59" y="4280076"/>
            <a:ext cx="1766674" cy="31407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5A5385D-70A8-4AFC-8487-89CAE70C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833" y="2966596"/>
            <a:ext cx="1376123" cy="2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2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Pruebas</a:t>
            </a:r>
            <a:r>
              <a:rPr lang="en-US" sz="3600" b="1" dirty="0"/>
              <a:t> y </a:t>
            </a:r>
            <a:r>
              <a:rPr lang="en-US" sz="3600" b="1" dirty="0" err="1"/>
              <a:t>Resultados</a:t>
            </a:r>
            <a:endParaRPr lang="es-MX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6A6618-1F8C-49E1-AD8B-7C7685E4FF68}"/>
              </a:ext>
            </a:extLst>
          </p:cNvPr>
          <p:cNvSpPr txBox="1"/>
          <p:nvPr/>
        </p:nvSpPr>
        <p:spPr>
          <a:xfrm>
            <a:off x="1615604" y="1761545"/>
            <a:ext cx="2950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Bubble Sort </a:t>
            </a:r>
            <a:r>
              <a:rPr lang="en-US" sz="2400" dirty="0" err="1">
                <a:latin typeface="+mj-lt"/>
              </a:rPr>
              <a:t>Peor</a:t>
            </a:r>
            <a:r>
              <a:rPr lang="en-US" sz="2400" dirty="0">
                <a:latin typeface="+mj-lt"/>
              </a:rPr>
              <a:t> Caso</a:t>
            </a:r>
            <a:endParaRPr lang="es-MX" sz="2400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59522-BDC4-42B7-8CE5-226C3462F650}"/>
              </a:ext>
            </a:extLst>
          </p:cNvPr>
          <p:cNvSpPr txBox="1"/>
          <p:nvPr/>
        </p:nvSpPr>
        <p:spPr>
          <a:xfrm>
            <a:off x="6461375" y="1761545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Bubble Sort </a:t>
            </a:r>
            <a:r>
              <a:rPr lang="en-US" sz="2400" dirty="0" err="1">
                <a:latin typeface="+mj-lt"/>
              </a:rPr>
              <a:t>Mejor</a:t>
            </a:r>
            <a:r>
              <a:rPr lang="en-US" sz="2400" dirty="0">
                <a:latin typeface="+mj-lt"/>
              </a:rPr>
              <a:t> Caso</a:t>
            </a:r>
            <a:endParaRPr lang="es-MX" sz="2400" dirty="0">
              <a:latin typeface="+mj-lt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15C8767-336D-4CFF-821D-1CAC754B9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0023"/>
              </p:ext>
            </p:extLst>
          </p:nvPr>
        </p:nvGraphicFramePr>
        <p:xfrm>
          <a:off x="1049305" y="2485377"/>
          <a:ext cx="44577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7420">
                  <a:extLst>
                    <a:ext uri="{9D8B030D-6E8A-4147-A177-3AD203B41FA5}">
                      <a16:colId xmlns:a16="http://schemas.microsoft.com/office/drawing/2014/main" val="405781246"/>
                    </a:ext>
                  </a:extLst>
                </a:gridCol>
                <a:gridCol w="1432022">
                  <a:extLst>
                    <a:ext uri="{9D8B030D-6E8A-4147-A177-3AD203B41FA5}">
                      <a16:colId xmlns:a16="http://schemas.microsoft.com/office/drawing/2014/main" val="345329991"/>
                    </a:ext>
                  </a:extLst>
                </a:gridCol>
                <a:gridCol w="2118258">
                  <a:extLst>
                    <a:ext uri="{9D8B030D-6E8A-4147-A177-3AD203B41FA5}">
                      <a16:colId xmlns:a16="http://schemas.microsoft.com/office/drawing/2014/main" val="42881063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Bubble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Condiciones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71582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0,011437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Se representa el peor caso O(n</a:t>
                      </a:r>
                      <a:r>
                        <a:rPr lang="es-MX" sz="1100" u="none" strike="noStrike" baseline="30000">
                          <a:effectLst/>
                        </a:rPr>
                        <a:t>2</a:t>
                      </a:r>
                      <a:r>
                        <a:rPr lang="es-MX" sz="1100" u="none" strike="noStrike">
                          <a:effectLst/>
                        </a:rPr>
                        <a:t>) - La lista está en orden inverso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892051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0,680786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5340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18,916333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230294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1AA3F6E-09C4-4BC1-AFCE-1183AE246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32033"/>
              </p:ext>
            </p:extLst>
          </p:nvPr>
        </p:nvGraphicFramePr>
        <p:xfrm>
          <a:off x="5932584" y="2485377"/>
          <a:ext cx="4432299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9650">
                  <a:extLst>
                    <a:ext uri="{9D8B030D-6E8A-4147-A177-3AD203B41FA5}">
                      <a16:colId xmlns:a16="http://schemas.microsoft.com/office/drawing/2014/main" val="2873207264"/>
                    </a:ext>
                  </a:extLst>
                </a:gridCol>
                <a:gridCol w="1432978">
                  <a:extLst>
                    <a:ext uri="{9D8B030D-6E8A-4147-A177-3AD203B41FA5}">
                      <a16:colId xmlns:a16="http://schemas.microsoft.com/office/drawing/2014/main" val="600817139"/>
                    </a:ext>
                  </a:extLst>
                </a:gridCol>
                <a:gridCol w="2119671">
                  <a:extLst>
                    <a:ext uri="{9D8B030D-6E8A-4147-A177-3AD203B41FA5}">
                      <a16:colId xmlns:a16="http://schemas.microsoft.com/office/drawing/2014/main" val="350993718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Bubble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Condiciones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1574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0,009695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Se representa el mejor caso O(n</a:t>
                      </a:r>
                      <a:r>
                        <a:rPr lang="es-MX" sz="1100" u="none" strike="noStrike" baseline="30000">
                          <a:effectLst/>
                        </a:rPr>
                        <a:t>2</a:t>
                      </a:r>
                      <a:r>
                        <a:rPr lang="es-MX" sz="1100" u="none" strike="noStrike">
                          <a:effectLst/>
                        </a:rPr>
                        <a:t>) - La lista se encuentra ordenada (Sin optimización)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9217976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0,707512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7312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18,042563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29325"/>
                  </a:ext>
                </a:extLst>
              </a:tr>
            </a:tbl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9FF0A17A-0747-46DC-BA68-06E04B912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017112"/>
              </p:ext>
            </p:extLst>
          </p:nvPr>
        </p:nvGraphicFramePr>
        <p:xfrm>
          <a:off x="1080334" y="3641104"/>
          <a:ext cx="4450080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DB208A92-02C8-43E3-9183-71245D5BD6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84102"/>
              </p:ext>
            </p:extLst>
          </p:nvPr>
        </p:nvGraphicFramePr>
        <p:xfrm>
          <a:off x="5932584" y="3663964"/>
          <a:ext cx="4495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277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Búsqueda</a:t>
            </a:r>
            <a:r>
              <a:rPr lang="en-US" sz="3600" b="1" dirty="0"/>
              <a:t> Lineal vs </a:t>
            </a:r>
            <a:r>
              <a:rPr lang="en-US" sz="3600" b="1" dirty="0" err="1"/>
              <a:t>Búsqueda</a:t>
            </a:r>
            <a:r>
              <a:rPr lang="en-US" sz="3600" b="1" dirty="0"/>
              <a:t> </a:t>
            </a:r>
            <a:r>
              <a:rPr lang="en-US" sz="3600" b="1" dirty="0" err="1"/>
              <a:t>Binaria</a:t>
            </a:r>
            <a:endParaRPr lang="es-MX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6A6618-1F8C-49E1-AD8B-7C7685E4FF68}"/>
              </a:ext>
            </a:extLst>
          </p:cNvPr>
          <p:cNvSpPr txBox="1"/>
          <p:nvPr/>
        </p:nvSpPr>
        <p:spPr>
          <a:xfrm>
            <a:off x="1615604" y="17615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Búsqueda</a:t>
            </a:r>
            <a:r>
              <a:rPr lang="en-US" sz="2400" dirty="0">
                <a:latin typeface="+mj-lt"/>
              </a:rPr>
              <a:t> Lineal</a:t>
            </a:r>
            <a:endParaRPr lang="es-MX" sz="2400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59522-BDC4-42B7-8CE5-226C3462F650}"/>
              </a:ext>
            </a:extLst>
          </p:cNvPr>
          <p:cNvSpPr txBox="1"/>
          <p:nvPr/>
        </p:nvSpPr>
        <p:spPr>
          <a:xfrm>
            <a:off x="7323790" y="1759604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Búsqueda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Binaria</a:t>
            </a:r>
            <a:endParaRPr lang="es-MX" sz="2400" dirty="0">
              <a:latin typeface="+mj-l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EFD6E7E-D1AB-43D6-AD68-7134FDFB7CBA}"/>
              </a:ext>
            </a:extLst>
          </p:cNvPr>
          <p:cNvSpPr txBox="1"/>
          <p:nvPr/>
        </p:nvSpPr>
        <p:spPr>
          <a:xfrm>
            <a:off x="2075024" y="1264450"/>
            <a:ext cx="844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Para un </a:t>
            </a:r>
            <a:r>
              <a:rPr lang="en-US" sz="2400" dirty="0" err="1">
                <a:latin typeface="+mj-lt"/>
              </a:rPr>
              <a:t>elemento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cercano</a:t>
            </a:r>
            <a:r>
              <a:rPr lang="en-US" sz="2400" dirty="0">
                <a:latin typeface="+mj-lt"/>
              </a:rPr>
              <a:t> al final de la </a:t>
            </a:r>
            <a:r>
              <a:rPr lang="en-US" sz="2400" dirty="0" err="1">
                <a:latin typeface="+mj-lt"/>
              </a:rPr>
              <a:t>lista</a:t>
            </a:r>
            <a:r>
              <a:rPr lang="en-US" sz="2400" dirty="0">
                <a:latin typeface="+mj-lt"/>
              </a:rPr>
              <a:t> o que no se </a:t>
            </a:r>
            <a:r>
              <a:rPr lang="en-US" sz="2400" dirty="0" err="1">
                <a:latin typeface="+mj-lt"/>
              </a:rPr>
              <a:t>encuentra</a:t>
            </a:r>
            <a:endParaRPr lang="es-MX" sz="2400" dirty="0">
              <a:latin typeface="+mj-lt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FE27527-9F65-4A9F-9207-E0EBD7158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05613"/>
              </p:ext>
            </p:extLst>
          </p:nvPr>
        </p:nvGraphicFramePr>
        <p:xfrm>
          <a:off x="583552" y="2410732"/>
          <a:ext cx="4381498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846">
                  <a:extLst>
                    <a:ext uri="{9D8B030D-6E8A-4147-A177-3AD203B41FA5}">
                      <a16:colId xmlns:a16="http://schemas.microsoft.com/office/drawing/2014/main" val="3658450299"/>
                    </a:ext>
                  </a:extLst>
                </a:gridCol>
                <a:gridCol w="1378098">
                  <a:extLst>
                    <a:ext uri="{9D8B030D-6E8A-4147-A177-3AD203B41FA5}">
                      <a16:colId xmlns:a16="http://schemas.microsoft.com/office/drawing/2014/main" val="3539388375"/>
                    </a:ext>
                  </a:extLst>
                </a:gridCol>
                <a:gridCol w="2122554">
                  <a:extLst>
                    <a:ext uri="{9D8B030D-6E8A-4147-A177-3AD203B41FA5}">
                      <a16:colId xmlns:a16="http://schemas.microsoft.com/office/drawing/2014/main" val="372830539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 Lineal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Observaciones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2077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0,000609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Para un elemento cercano al final de la lista o que no se encuentra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353897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0,004492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712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0,018468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18607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0663E1-DB11-47B4-B1F6-B5824B91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64894"/>
              </p:ext>
            </p:extLst>
          </p:nvPr>
        </p:nvGraphicFramePr>
        <p:xfrm>
          <a:off x="6218562" y="2410732"/>
          <a:ext cx="4381498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846">
                  <a:extLst>
                    <a:ext uri="{9D8B030D-6E8A-4147-A177-3AD203B41FA5}">
                      <a16:colId xmlns:a16="http://schemas.microsoft.com/office/drawing/2014/main" val="2841111724"/>
                    </a:ext>
                  </a:extLst>
                </a:gridCol>
                <a:gridCol w="1378098">
                  <a:extLst>
                    <a:ext uri="{9D8B030D-6E8A-4147-A177-3AD203B41FA5}">
                      <a16:colId xmlns:a16="http://schemas.microsoft.com/office/drawing/2014/main" val="2388783348"/>
                    </a:ext>
                  </a:extLst>
                </a:gridCol>
                <a:gridCol w="2122554">
                  <a:extLst>
                    <a:ext uri="{9D8B030D-6E8A-4147-A177-3AD203B41FA5}">
                      <a16:colId xmlns:a16="http://schemas.microsoft.com/office/drawing/2014/main" val="17998762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 Binaria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Observaciones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8047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0,000768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Para un elemento cercano al final de la lista o que no se encuentra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5525781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0,00217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008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500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0,00185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573127"/>
                  </a:ext>
                </a:extLst>
              </a:tr>
            </a:tbl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601F636B-FD62-4AF3-9EC0-1EE0A86B6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6791282"/>
              </p:ext>
            </p:extLst>
          </p:nvPr>
        </p:nvGraphicFramePr>
        <p:xfrm>
          <a:off x="583552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62A0F914-4556-433E-962B-2C2892E539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915478"/>
              </p:ext>
            </p:extLst>
          </p:nvPr>
        </p:nvGraphicFramePr>
        <p:xfrm>
          <a:off x="6218562" y="34501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104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Bubble Sort vs Quick Sort</a:t>
            </a:r>
            <a:endParaRPr lang="es-MX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6A6618-1F8C-49E1-AD8B-7C7685E4FF68}"/>
              </a:ext>
            </a:extLst>
          </p:cNvPr>
          <p:cNvSpPr txBox="1"/>
          <p:nvPr/>
        </p:nvSpPr>
        <p:spPr>
          <a:xfrm>
            <a:off x="1615604" y="1761545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Tiempo Bubble Sort</a:t>
            </a:r>
            <a:endParaRPr lang="es-MX" sz="2400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59522-BDC4-42B7-8CE5-226C3462F650}"/>
              </a:ext>
            </a:extLst>
          </p:cNvPr>
          <p:cNvSpPr txBox="1"/>
          <p:nvPr/>
        </p:nvSpPr>
        <p:spPr>
          <a:xfrm>
            <a:off x="7205166" y="1761545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Tiempo Quick Sort</a:t>
            </a:r>
            <a:endParaRPr lang="es-MX" sz="2400" dirty="0">
              <a:latin typeface="+mj-lt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A614B53-6F0F-4A20-AAD9-E1BE29DA5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78879"/>
              </p:ext>
            </p:extLst>
          </p:nvPr>
        </p:nvGraphicFramePr>
        <p:xfrm>
          <a:off x="1765862" y="2420063"/>
          <a:ext cx="2356948" cy="771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2042">
                  <a:extLst>
                    <a:ext uri="{9D8B030D-6E8A-4147-A177-3AD203B41FA5}">
                      <a16:colId xmlns:a16="http://schemas.microsoft.com/office/drawing/2014/main" val="1839075118"/>
                    </a:ext>
                  </a:extLst>
                </a:gridCol>
                <a:gridCol w="1454906">
                  <a:extLst>
                    <a:ext uri="{9D8B030D-6E8A-4147-A177-3AD203B41FA5}">
                      <a16:colId xmlns:a16="http://schemas.microsoft.com/office/drawing/2014/main" val="3012032304"/>
                    </a:ext>
                  </a:extLst>
                </a:gridCol>
              </a:tblGrid>
              <a:tr h="192752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Bubble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4835934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0,009382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52468129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0,768096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6807955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20.541.130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8712732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8E35C89-6290-4188-8E6D-49B1648CE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9024"/>
              </p:ext>
            </p:extLst>
          </p:nvPr>
        </p:nvGraphicFramePr>
        <p:xfrm>
          <a:off x="7353299" y="2420063"/>
          <a:ext cx="2191916" cy="771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881">
                  <a:extLst>
                    <a:ext uri="{9D8B030D-6E8A-4147-A177-3AD203B41FA5}">
                      <a16:colId xmlns:a16="http://schemas.microsoft.com/office/drawing/2014/main" val="1392049987"/>
                    </a:ext>
                  </a:extLst>
                </a:gridCol>
                <a:gridCol w="1353035">
                  <a:extLst>
                    <a:ext uri="{9D8B030D-6E8A-4147-A177-3AD203B41FA5}">
                      <a16:colId xmlns:a16="http://schemas.microsoft.com/office/drawing/2014/main" val="2946516724"/>
                    </a:ext>
                  </a:extLst>
                </a:gridCol>
              </a:tblGrid>
              <a:tr h="192752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Quick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413757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0,011177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142985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0,142636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5122348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0,94069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114515"/>
                  </a:ext>
                </a:extLst>
              </a:tr>
            </a:tbl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22539E84-B11E-443A-933E-89E50F38B0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550274"/>
              </p:ext>
            </p:extLst>
          </p:nvPr>
        </p:nvGraphicFramePr>
        <p:xfrm>
          <a:off x="1122784" y="35129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250025D7-4A63-47D9-A6F3-69A5FC0D34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361263"/>
              </p:ext>
            </p:extLst>
          </p:nvPr>
        </p:nvGraphicFramePr>
        <p:xfrm>
          <a:off x="6163257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888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Conclusiones</a:t>
            </a:r>
            <a:endParaRPr lang="es-MX" sz="36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559876" y="2910650"/>
            <a:ext cx="525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Entendimiento</a:t>
            </a:r>
            <a:r>
              <a:rPr lang="en-US" sz="2400" dirty="0">
                <a:latin typeface="+mj-lt"/>
              </a:rPr>
              <a:t> del </a:t>
            </a:r>
            <a:r>
              <a:rPr lang="en-US" sz="2400" dirty="0" err="1">
                <a:latin typeface="+mj-lt"/>
              </a:rPr>
              <a:t>análisis</a:t>
            </a:r>
            <a:r>
              <a:rPr lang="en-US" sz="2400" dirty="0">
                <a:latin typeface="+mj-lt"/>
              </a:rPr>
              <a:t> de </a:t>
            </a:r>
            <a:r>
              <a:rPr lang="en-US" sz="2400" dirty="0" err="1">
                <a:latin typeface="+mj-lt"/>
              </a:rPr>
              <a:t>algoritmos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su</a:t>
            </a:r>
            <a:r>
              <a:rPr lang="en-US" sz="2400" dirty="0">
                <a:latin typeface="+mj-lt"/>
              </a:rPr>
              <a:t> forma </a:t>
            </a:r>
            <a:r>
              <a:rPr lang="en-US" sz="2400" dirty="0" err="1">
                <a:latin typeface="+mj-lt"/>
              </a:rPr>
              <a:t>empírica</a:t>
            </a:r>
            <a:endParaRPr lang="en-US" sz="2400" dirty="0"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57B6C8-9D13-4CDE-96DF-C8F35F7E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6780"/>
            <a:ext cx="5704224" cy="380281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FEE04F-BA61-4477-9420-7A4F1671EE6D}"/>
              </a:ext>
            </a:extLst>
          </p:cNvPr>
          <p:cNvSpPr txBox="1"/>
          <p:nvPr/>
        </p:nvSpPr>
        <p:spPr>
          <a:xfrm>
            <a:off x="559876" y="2026780"/>
            <a:ext cx="525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Conocer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algoritmos</a:t>
            </a:r>
            <a:r>
              <a:rPr lang="en-US" sz="2400" dirty="0">
                <a:latin typeface="+mj-lt"/>
              </a:rPr>
              <a:t> de </a:t>
            </a:r>
            <a:r>
              <a:rPr lang="en-US" sz="2400" dirty="0" err="1">
                <a:latin typeface="+mj-lt"/>
              </a:rPr>
              <a:t>busqueda</a:t>
            </a:r>
            <a:r>
              <a:rPr lang="en-US" sz="2400" dirty="0">
                <a:latin typeface="+mj-lt"/>
              </a:rPr>
              <a:t> y </a:t>
            </a:r>
            <a:r>
              <a:rPr lang="en-US" sz="2400" dirty="0" err="1">
                <a:latin typeface="+mj-lt"/>
              </a:rPr>
              <a:t>ordenamiento</a:t>
            </a:r>
            <a:endParaRPr lang="en-US" sz="2400" dirty="0"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116DE-FB90-444F-A05C-CF19C61993DD}"/>
              </a:ext>
            </a:extLst>
          </p:cNvPr>
          <p:cNvSpPr txBox="1"/>
          <p:nvPr/>
        </p:nvSpPr>
        <p:spPr>
          <a:xfrm>
            <a:off x="559876" y="3794520"/>
            <a:ext cx="525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Comprender como llevar a cabo estos análisis</a:t>
            </a:r>
            <a:endParaRPr lang="en-US" sz="2400" dirty="0">
              <a:latin typeface="+mj-lt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1CB4D8B-030B-4DE1-B8A2-AD93FC59EB8F}"/>
              </a:ext>
            </a:extLst>
          </p:cNvPr>
          <p:cNvSpPr txBox="1"/>
          <p:nvPr/>
        </p:nvSpPr>
        <p:spPr>
          <a:xfrm>
            <a:off x="559876" y="4678390"/>
            <a:ext cx="525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Elegir el procedimiento adecuado</a:t>
            </a:r>
            <a:endParaRPr lang="en-US" sz="2400" dirty="0"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E669D-5143-4312-8CBF-A959F78839BB}"/>
              </a:ext>
            </a:extLst>
          </p:cNvPr>
          <p:cNvSpPr txBox="1"/>
          <p:nvPr/>
        </p:nvSpPr>
        <p:spPr>
          <a:xfrm>
            <a:off x="559876" y="5192928"/>
            <a:ext cx="525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Programas eficientes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0150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26C6C-AC39-45FC-A5B4-82DBAFD3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30BD5C9-20EA-B81F-25E4-305A20CF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01" y="595489"/>
            <a:ext cx="10550797" cy="56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A1950C5-8701-C9FB-3D58-ACEAC283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72" y="1218310"/>
            <a:ext cx="5255722" cy="525572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027DB27-C487-401A-923B-C7A8E51318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83968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Análisis de Algoritmos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E7526B-7D7C-DA5E-CFB1-43F45287E4FB}"/>
              </a:ext>
            </a:extLst>
          </p:cNvPr>
          <p:cNvSpPr txBox="1"/>
          <p:nvPr/>
        </p:nvSpPr>
        <p:spPr>
          <a:xfrm>
            <a:off x="1744234" y="4429533"/>
            <a:ext cx="314541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2800" dirty="0"/>
              <a:t>Análisis Empírico</a:t>
            </a:r>
          </a:p>
          <a:p>
            <a:pPr>
              <a:spcAft>
                <a:spcPts val="1200"/>
              </a:spcAft>
            </a:pPr>
            <a:endParaRPr lang="es-ES_tradnl" sz="2800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2800" dirty="0"/>
              <a:t>Análisis Teórico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7F22F9-7C06-8190-DC34-9F53565E8534}"/>
              </a:ext>
            </a:extLst>
          </p:cNvPr>
          <p:cNvSpPr txBox="1"/>
          <p:nvPr/>
        </p:nvSpPr>
        <p:spPr>
          <a:xfrm>
            <a:off x="62754" y="1147483"/>
            <a:ext cx="6508375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dirty="0"/>
              <a:t>El </a:t>
            </a:r>
            <a:r>
              <a:rPr lang="es-AR" sz="2400" b="1" dirty="0"/>
              <a:t>análisis de algoritmos</a:t>
            </a:r>
            <a:r>
              <a:rPr lang="es-AR" sz="2400" dirty="0"/>
              <a:t> es el estudio de cómo se comporta un algoritmo en términos de </a:t>
            </a:r>
            <a:r>
              <a:rPr lang="es-AR" sz="2400" b="1" dirty="0"/>
              <a:t>eficiencia y uso de recursos</a:t>
            </a:r>
            <a:r>
              <a:rPr lang="es-AR" sz="2400" dirty="0"/>
              <a:t>, especialmente tiempo de ejecución y uso de memoria, </a:t>
            </a:r>
            <a:r>
              <a:rPr lang="es-AR" sz="2400" b="1" dirty="0"/>
              <a:t>a medida que crece el tamaño de la entrada</a:t>
            </a:r>
            <a:r>
              <a:rPr lang="es-AR" sz="2400" dirty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15197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0BAE1-87A2-8831-1072-B472210DF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C014630-8620-B23B-DB46-38F388A672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48109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Análisis Empírico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D3D495-3C0C-BE37-F6BA-E5133E7C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70" y="1866936"/>
            <a:ext cx="4701210" cy="31241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164DFA-1077-436E-DFE4-A628A3D40AD6}"/>
              </a:ext>
            </a:extLst>
          </p:cNvPr>
          <p:cNvSpPr txBox="1"/>
          <p:nvPr/>
        </p:nvSpPr>
        <p:spPr>
          <a:xfrm>
            <a:off x="403411" y="1327558"/>
            <a:ext cx="6714565" cy="420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/>
              <a:t>Medición real del tiempo de ejecución o uso de memoria en una computadora, con datos concretos.</a:t>
            </a:r>
          </a:p>
          <a:p>
            <a:pPr>
              <a:lnSpc>
                <a:spcPct val="150000"/>
              </a:lnSpc>
            </a:pP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+    Refleja el rendimiento </a:t>
            </a:r>
            <a:r>
              <a:rPr lang="es-AR" sz="2000" b="1" dirty="0"/>
              <a:t>real</a:t>
            </a:r>
          </a:p>
          <a:p>
            <a:pPr>
              <a:lnSpc>
                <a:spcPct val="150000"/>
              </a:lnSpc>
            </a:pPr>
            <a:r>
              <a:rPr lang="es-AR" sz="2000" dirty="0"/>
              <a:t>+    Detecta cuellos de botella no evidentes teóricamente.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-     Resultados </a:t>
            </a:r>
            <a:r>
              <a:rPr lang="es-AR" sz="2000" b="1" dirty="0"/>
              <a:t>no generalizables</a:t>
            </a:r>
            <a:br>
              <a:rPr lang="es-AR" sz="2000" dirty="0"/>
            </a:br>
            <a:r>
              <a:rPr lang="es-AR" sz="2000" dirty="0"/>
              <a:t>-     Requiere múltiples pruebas para obtener conclusiones    confiables.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82073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89143-807C-9B82-9FAE-623C48920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17F4A1-5A6E-EFF8-9EA9-23FA759ED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240533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Análisis Teórico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62C896-35E7-4EDB-0701-43209701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764792"/>
            <a:ext cx="5120640" cy="30723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297404B-35C1-217B-8A25-7D825A7FA3DF}"/>
              </a:ext>
            </a:extLst>
          </p:cNvPr>
          <p:cNvSpPr txBox="1"/>
          <p:nvPr/>
        </p:nvSpPr>
        <p:spPr>
          <a:xfrm>
            <a:off x="143435" y="1096726"/>
            <a:ext cx="6714565" cy="558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/>
              <a:t>Estudio del comportamiento del algoritmo mediante matemáticas y notación asintótica (como O(n)). El método se basa en implementar en pseudocódigo el algoritmo y calcular una </a:t>
            </a:r>
            <a:r>
              <a:rPr lang="es-AR" sz="2000" b="1" dirty="0"/>
              <a:t>función temporal T(n)</a:t>
            </a:r>
            <a:r>
              <a:rPr lang="es-AR" sz="2000" dirty="0"/>
              <a:t>.</a:t>
            </a:r>
          </a:p>
          <a:p>
            <a:pPr>
              <a:lnSpc>
                <a:spcPct val="150000"/>
              </a:lnSpc>
            </a:pP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+    Universal</a:t>
            </a:r>
          </a:p>
          <a:p>
            <a:pPr>
              <a:lnSpc>
                <a:spcPct val="150000"/>
              </a:lnSpc>
            </a:pPr>
            <a:r>
              <a:rPr lang="es-AR" sz="2000" dirty="0"/>
              <a:t>+    Independiente del entorno</a:t>
            </a:r>
          </a:p>
          <a:p>
            <a:pPr>
              <a:lnSpc>
                <a:spcPct val="150000"/>
              </a:lnSpc>
            </a:pPr>
            <a:r>
              <a:rPr lang="es-AR" sz="2000" dirty="0"/>
              <a:t>+    Útil para comparar algoritmos conceptualmente.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s-A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AR" sz="2000" dirty="0"/>
              <a:t>No muestra costos reales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AR" sz="2000" dirty="0"/>
              <a:t>No considera constantes ocultas ni sobrecarga del sistema.</a:t>
            </a:r>
          </a:p>
        </p:txBody>
      </p:sp>
    </p:spTree>
    <p:extLst>
      <p:ext uri="{BB962C8B-B14F-4D97-AF65-F5344CB8AC3E}">
        <p14:creationId xmlns:p14="http://schemas.microsoft.com/office/powerpoint/2010/main" val="354279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38084-FEA1-62F1-2EC8-2AE914F0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B4030677-41F6-59B7-D93B-2FCFB2FD17DD}"/>
              </a:ext>
            </a:extLst>
          </p:cNvPr>
          <p:cNvGrpSpPr/>
          <p:nvPr/>
        </p:nvGrpSpPr>
        <p:grpSpPr>
          <a:xfrm>
            <a:off x="2034987" y="582700"/>
            <a:ext cx="8399931" cy="5414687"/>
            <a:chOff x="2268068" y="1335743"/>
            <a:chExt cx="7915837" cy="482474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37C8A55-058C-5168-3CB2-B478255F1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436" y="1372612"/>
              <a:ext cx="7620000" cy="4670322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085998B-A474-33BD-8CE6-4543F4C2C27D}"/>
                </a:ext>
              </a:extLst>
            </p:cNvPr>
            <p:cNvSpPr/>
            <p:nvPr/>
          </p:nvSpPr>
          <p:spPr>
            <a:xfrm>
              <a:off x="2268070" y="1335743"/>
              <a:ext cx="7915835" cy="37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13D8D8B-B6BF-4F81-550C-4BB432B142BB}"/>
                </a:ext>
              </a:extLst>
            </p:cNvPr>
            <p:cNvSpPr/>
            <p:nvPr/>
          </p:nvSpPr>
          <p:spPr>
            <a:xfrm>
              <a:off x="2268069" y="5720065"/>
              <a:ext cx="7915835" cy="37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b="1" i="1" dirty="0">
                  <a:solidFill>
                    <a:schemeClr val="tx1"/>
                  </a:solidFill>
                </a:rPr>
                <a:t>Cantidad de elementos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BA6992D-EEE0-4CAA-3326-6384FB746D3E}"/>
                </a:ext>
              </a:extLst>
            </p:cNvPr>
            <p:cNvSpPr/>
            <p:nvPr/>
          </p:nvSpPr>
          <p:spPr>
            <a:xfrm>
              <a:off x="2268068" y="1524001"/>
              <a:ext cx="663391" cy="4518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A640DC2-EBA0-C0AF-5847-1FF8A522CDCE}"/>
                </a:ext>
              </a:extLst>
            </p:cNvPr>
            <p:cNvSpPr/>
            <p:nvPr/>
          </p:nvSpPr>
          <p:spPr>
            <a:xfrm>
              <a:off x="9560853" y="1641555"/>
              <a:ext cx="623052" cy="4518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6AD97512-6379-6D1A-0987-BB7522EC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942" y="276391"/>
            <a:ext cx="8606116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Gráfico de dispersión de complejidad Big-O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11456460-EC31-15C2-B267-F9353621C977}"/>
              </a:ext>
            </a:extLst>
          </p:cNvPr>
          <p:cNvSpPr/>
          <p:nvPr/>
        </p:nvSpPr>
        <p:spPr>
          <a:xfrm>
            <a:off x="2779058" y="6142169"/>
            <a:ext cx="1272988" cy="32272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D22AE9B9-A05E-7E35-5E1F-D10E4D4E9B7C}"/>
              </a:ext>
            </a:extLst>
          </p:cNvPr>
          <p:cNvSpPr/>
          <p:nvPr/>
        </p:nvSpPr>
        <p:spPr>
          <a:xfrm>
            <a:off x="4195481" y="6141163"/>
            <a:ext cx="1272988" cy="3227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3049E1F0-2D6E-CE93-61DA-2715334A242C}"/>
              </a:ext>
            </a:extLst>
          </p:cNvPr>
          <p:cNvSpPr/>
          <p:nvPr/>
        </p:nvSpPr>
        <p:spPr>
          <a:xfrm>
            <a:off x="5611904" y="6158083"/>
            <a:ext cx="1272988" cy="32272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530B3699-B57E-7022-A172-8DBD43609A4B}"/>
              </a:ext>
            </a:extLst>
          </p:cNvPr>
          <p:cNvSpPr/>
          <p:nvPr/>
        </p:nvSpPr>
        <p:spPr>
          <a:xfrm>
            <a:off x="7028327" y="6158082"/>
            <a:ext cx="1272988" cy="3227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6067C5BE-983B-3020-2F76-577392B687E6}"/>
              </a:ext>
            </a:extLst>
          </p:cNvPr>
          <p:cNvSpPr/>
          <p:nvPr/>
        </p:nvSpPr>
        <p:spPr>
          <a:xfrm>
            <a:off x="8444750" y="6141162"/>
            <a:ext cx="1272988" cy="322729"/>
          </a:xfrm>
          <a:prstGeom prst="roundRect">
            <a:avLst/>
          </a:prstGeom>
          <a:solidFill>
            <a:srgbClr val="FF9E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133B999-DEB7-FBD9-56D9-A719CF973280}"/>
              </a:ext>
            </a:extLst>
          </p:cNvPr>
          <p:cNvSpPr txBox="1"/>
          <p:nvPr/>
        </p:nvSpPr>
        <p:spPr>
          <a:xfrm>
            <a:off x="2814920" y="6110426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Mejor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EA8F91A-0544-C34B-4ADF-AAB3C23D1B72}"/>
              </a:ext>
            </a:extLst>
          </p:cNvPr>
          <p:cNvSpPr txBox="1"/>
          <p:nvPr/>
        </p:nvSpPr>
        <p:spPr>
          <a:xfrm>
            <a:off x="4213412" y="6110426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Bueno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85D1CF4-F4E2-E8C0-DCEB-FC30BDEBCE23}"/>
              </a:ext>
            </a:extLst>
          </p:cNvPr>
          <p:cNvSpPr txBox="1"/>
          <p:nvPr/>
        </p:nvSpPr>
        <p:spPr>
          <a:xfrm>
            <a:off x="5558113" y="6125051"/>
            <a:ext cx="137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Aceptable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D14A41E-B54F-2398-678B-91A3820DC31B}"/>
              </a:ext>
            </a:extLst>
          </p:cNvPr>
          <p:cNvSpPr txBox="1"/>
          <p:nvPr/>
        </p:nvSpPr>
        <p:spPr>
          <a:xfrm>
            <a:off x="7042003" y="6125051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Malo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A686731-4489-5980-2EB5-D10489B2D0A1}"/>
              </a:ext>
            </a:extLst>
          </p:cNvPr>
          <p:cNvSpPr txBox="1"/>
          <p:nvPr/>
        </p:nvSpPr>
        <p:spPr>
          <a:xfrm>
            <a:off x="8487217" y="6098158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Peor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52DF3D47-4204-577F-DDFA-4B09B49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49" y="1612020"/>
            <a:ext cx="419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1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680D-C2CD-C53B-1A26-D9EFF1C1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443E66-52E4-B10F-3ED3-7139B020A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301" y="1218309"/>
            <a:ext cx="5255723" cy="525572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A3523E3-2B7B-83EB-9277-F9B211D40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83968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Búsqueda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76F0E9-0ED7-8D6A-D85E-5CD4A78FE985}"/>
              </a:ext>
            </a:extLst>
          </p:cNvPr>
          <p:cNvSpPr txBox="1"/>
          <p:nvPr/>
        </p:nvSpPr>
        <p:spPr>
          <a:xfrm>
            <a:off x="655068" y="2514839"/>
            <a:ext cx="4065537" cy="1828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3600" dirty="0"/>
              <a:t>Búsqueda Lineal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3600" dirty="0"/>
              <a:t>Búsqueda Binaria</a:t>
            </a:r>
          </a:p>
        </p:txBody>
      </p:sp>
    </p:spTree>
    <p:extLst>
      <p:ext uri="{BB962C8B-B14F-4D97-AF65-F5344CB8AC3E}">
        <p14:creationId xmlns:p14="http://schemas.microsoft.com/office/powerpoint/2010/main" val="334019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18FA4-6BC3-D6B9-4F98-29EB301E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A9EAEFC-AFCE-B489-2764-8B38B15C46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48109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Ordenamiento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DA4ED5-057A-B762-8893-05CDC413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54" y="1250291"/>
            <a:ext cx="5259600" cy="5259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DDD6F0-3CB3-5CDB-8AC0-7A2D70838E5C}"/>
              </a:ext>
            </a:extLst>
          </p:cNvPr>
          <p:cNvSpPr txBox="1"/>
          <p:nvPr/>
        </p:nvSpPr>
        <p:spPr>
          <a:xfrm>
            <a:off x="655068" y="2514839"/>
            <a:ext cx="2975495" cy="1828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" sz="3600" dirty="0" err="1"/>
              <a:t>Bubble</a:t>
            </a:r>
            <a:r>
              <a:rPr lang="es-ES" sz="3600" dirty="0"/>
              <a:t> </a:t>
            </a:r>
            <a:r>
              <a:rPr lang="es-ES" sz="3600" dirty="0" err="1"/>
              <a:t>Sort</a:t>
            </a:r>
            <a:r>
              <a:rPr lang="es-ES" sz="3600" dirty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" sz="3600" dirty="0"/>
              <a:t>Quick </a:t>
            </a:r>
            <a:r>
              <a:rPr lang="es-ES" sz="3600" dirty="0" err="1"/>
              <a:t>Sort</a:t>
            </a:r>
            <a:r>
              <a:rPr lang="es-ES" sz="3600" dirty="0"/>
              <a:t> 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44227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Caso </a:t>
            </a:r>
            <a:r>
              <a:rPr lang="es-MX" sz="3600" b="1" dirty="0"/>
              <a:t>Práctico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 rot="5400000">
            <a:off x="2931169" y="395151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954437" y="2688777"/>
            <a:ext cx="464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latin typeface="+mj-lt"/>
              </a:rPr>
              <a:t>Algoritmo más eficiente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DEECEE-D410-4ECD-9327-30D9030B5423}"/>
              </a:ext>
            </a:extLst>
          </p:cNvPr>
          <p:cNvSpPr txBox="1"/>
          <p:nvPr/>
        </p:nvSpPr>
        <p:spPr>
          <a:xfrm>
            <a:off x="1279397" y="4723231"/>
            <a:ext cx="399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</a:t>
            </a:r>
            <a:r>
              <a:rPr lang="es-MX" sz="3600" dirty="0">
                <a:latin typeface="+mj-lt"/>
              </a:rPr>
              <a:t>uestras </a:t>
            </a:r>
            <a:r>
              <a:rPr lang="es-MX" sz="3600" b="0" i="0" dirty="0">
                <a:effectLst/>
                <a:latin typeface="Google Sans"/>
              </a:rPr>
              <a:t>≠ tamaños</a:t>
            </a:r>
            <a:endParaRPr lang="es-MX" sz="3600" dirty="0">
              <a:latin typeface="+mj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07A9691-3C15-46BC-A8DE-C38F797E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1" y="1792851"/>
            <a:ext cx="5206482" cy="47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7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12" y="1599574"/>
            <a:ext cx="318018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Búsqueda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>
            <a:off x="5186264" y="2150388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002C879-BE48-418B-851B-1E3F289DEB2D}"/>
              </a:ext>
            </a:extLst>
          </p:cNvPr>
          <p:cNvSpPr txBox="1">
            <a:spLocks/>
          </p:cNvSpPr>
          <p:nvPr/>
        </p:nvSpPr>
        <p:spPr>
          <a:xfrm>
            <a:off x="5879840" y="1598068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Producto</a:t>
            </a:r>
            <a:r>
              <a:rPr lang="en-US" sz="3600" b="1" dirty="0"/>
              <a:t> (</a:t>
            </a:r>
            <a:r>
              <a:rPr lang="en-US" sz="3600" b="1" dirty="0" err="1"/>
              <a:t>dic</a:t>
            </a:r>
            <a:r>
              <a:rPr lang="en-US" sz="3600" b="1" dirty="0"/>
              <a:t>)</a:t>
            </a:r>
            <a:endParaRPr lang="es-MX" sz="36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00A58E-5503-4415-8396-5A67D7E2E890}"/>
              </a:ext>
            </a:extLst>
          </p:cNvPr>
          <p:cNvSpPr txBox="1">
            <a:spLocks/>
          </p:cNvSpPr>
          <p:nvPr/>
        </p:nvSpPr>
        <p:spPr>
          <a:xfrm>
            <a:off x="1824912" y="3242171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Ordenamiento</a:t>
            </a:r>
            <a:endParaRPr lang="es-MX" sz="3600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4613FD8-DC87-4492-ADE9-F7EEE9D64235}"/>
              </a:ext>
            </a:extLst>
          </p:cNvPr>
          <p:cNvSpPr/>
          <p:nvPr/>
        </p:nvSpPr>
        <p:spPr>
          <a:xfrm>
            <a:off x="5186264" y="3794489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CA552BB-3536-47D5-B8E8-CCADF29BD008}"/>
              </a:ext>
            </a:extLst>
          </p:cNvPr>
          <p:cNvSpPr txBox="1">
            <a:spLocks/>
          </p:cNvSpPr>
          <p:nvPr/>
        </p:nvSpPr>
        <p:spPr>
          <a:xfrm>
            <a:off x="5566487" y="3131707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Listas</a:t>
            </a:r>
            <a:r>
              <a:rPr lang="en-US" sz="3600" b="1" dirty="0"/>
              <a:t> </a:t>
            </a:r>
            <a:r>
              <a:rPr lang="en-US" sz="3600" b="1" dirty="0" err="1"/>
              <a:t>Productos</a:t>
            </a:r>
            <a:endParaRPr lang="es-MX" sz="3600" b="1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A91BC5A-B4EC-4E51-B7D7-C71EBB29CBE3}"/>
              </a:ext>
            </a:extLst>
          </p:cNvPr>
          <p:cNvSpPr txBox="1">
            <a:spLocks/>
          </p:cNvSpPr>
          <p:nvPr/>
        </p:nvSpPr>
        <p:spPr>
          <a:xfrm>
            <a:off x="7479265" y="5004766"/>
            <a:ext cx="3428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10 </a:t>
            </a:r>
            <a:r>
              <a:rPr lang="en-US" sz="3600" b="1" dirty="0" err="1"/>
              <a:t>productos</a:t>
            </a:r>
            <a:endParaRPr lang="en-US" sz="3600" b="1" dirty="0"/>
          </a:p>
          <a:p>
            <a:r>
              <a:rPr lang="en-US" sz="3600" b="1" dirty="0"/>
              <a:t>100 </a:t>
            </a:r>
            <a:r>
              <a:rPr lang="en-US" sz="3600" b="1" dirty="0" err="1"/>
              <a:t>productos</a:t>
            </a:r>
            <a:endParaRPr lang="en-US" sz="3600" b="1" dirty="0"/>
          </a:p>
          <a:p>
            <a:r>
              <a:rPr lang="en-US" sz="3600" b="1" dirty="0"/>
              <a:t>500 </a:t>
            </a:r>
            <a:r>
              <a:rPr lang="en-US" sz="3600" b="1" dirty="0" err="1"/>
              <a:t>productos</a:t>
            </a: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MX" sz="3600" b="1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3316813-55E7-46CC-80CF-400B518773F5}"/>
              </a:ext>
            </a:extLst>
          </p:cNvPr>
          <p:cNvSpPr/>
          <p:nvPr/>
        </p:nvSpPr>
        <p:spPr>
          <a:xfrm>
            <a:off x="6548535" y="532812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2E371F3-06EB-4C27-A0A6-DFCF39089CE3}"/>
              </a:ext>
            </a:extLst>
          </p:cNvPr>
          <p:cNvSpPr txBox="1">
            <a:spLocks/>
          </p:cNvSpPr>
          <p:nvPr/>
        </p:nvSpPr>
        <p:spPr>
          <a:xfrm>
            <a:off x="3849656" y="4777313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Listas</a:t>
            </a:r>
            <a:endParaRPr lang="es-MX" sz="3600" b="1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32E4934-1CA4-4009-8EF8-1AFEED9199C1}"/>
              </a:ext>
            </a:extLst>
          </p:cNvPr>
          <p:cNvSpPr txBox="1">
            <a:spLocks/>
          </p:cNvSpPr>
          <p:nvPr/>
        </p:nvSpPr>
        <p:spPr>
          <a:xfrm>
            <a:off x="3852376" y="283986"/>
            <a:ext cx="354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Implementamos</a:t>
            </a:r>
            <a:endParaRPr lang="es-MX" sz="3600" b="1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19E2EE2-0150-4638-A371-21943FFF89F6}"/>
              </a:ext>
            </a:extLst>
          </p:cNvPr>
          <p:cNvSpPr txBox="1">
            <a:spLocks/>
          </p:cNvSpPr>
          <p:nvPr/>
        </p:nvSpPr>
        <p:spPr>
          <a:xfrm>
            <a:off x="672192" y="4777313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Datos</a:t>
            </a:r>
            <a:r>
              <a:rPr lang="en-US" sz="3600" b="1" dirty="0"/>
              <a:t> entrada</a:t>
            </a:r>
            <a:endParaRPr lang="es-MX" sz="3600" b="1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DAF4E8D5-F5F0-4E67-9148-20EE5011CCA4}"/>
              </a:ext>
            </a:extLst>
          </p:cNvPr>
          <p:cNvSpPr/>
          <p:nvPr/>
        </p:nvSpPr>
        <p:spPr>
          <a:xfrm>
            <a:off x="3868318" y="532812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1485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571</Words>
  <Application>Microsoft Office PowerPoint</Application>
  <PresentationFormat>Panorámica</PresentationFormat>
  <Paragraphs>157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8" baseType="lpstr">
      <vt:lpstr>Abadi</vt:lpstr>
      <vt:lpstr>Aptos</vt:lpstr>
      <vt:lpstr>Aptos Display</vt:lpstr>
      <vt:lpstr>Arial</vt:lpstr>
      <vt:lpstr>Calibri</vt:lpstr>
      <vt:lpstr>Calibri Light</vt:lpstr>
      <vt:lpstr>Courier New</vt:lpstr>
      <vt:lpstr>Google Sans</vt:lpstr>
      <vt:lpstr>Times New Roman</vt:lpstr>
      <vt:lpstr>Wingdings</vt:lpstr>
      <vt:lpstr>Tema de Office</vt:lpstr>
      <vt:lpstr>Presentación de PowerPoint</vt:lpstr>
      <vt:lpstr>Análisis de Algoritmos</vt:lpstr>
      <vt:lpstr>Análisis Empírico</vt:lpstr>
      <vt:lpstr>Análisis Teórico</vt:lpstr>
      <vt:lpstr>Gráfico de dispersión de complejidad Big-O</vt:lpstr>
      <vt:lpstr>Búsqueda</vt:lpstr>
      <vt:lpstr>Ordenamiento</vt:lpstr>
      <vt:lpstr>Caso Práctico</vt:lpstr>
      <vt:lpstr>Búsqueda</vt:lpstr>
      <vt:lpstr>Medición del tiempo</vt:lpstr>
      <vt:lpstr>Búsqueda</vt:lpstr>
      <vt:lpstr>Metodología</vt:lpstr>
      <vt:lpstr>Pruebas y Resultados</vt:lpstr>
      <vt:lpstr>Búsqueda Lineal vs Búsqueda Binaria</vt:lpstr>
      <vt:lpstr>Bubble Sort vs Quick Sort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FERN�NDEZ ATILANO ROBERTO</dc:creator>
  <cp:lastModifiedBy>Magali Natalia Peluffo</cp:lastModifiedBy>
  <cp:revision>24</cp:revision>
  <dcterms:created xsi:type="dcterms:W3CDTF">2025-06-05T05:54:52Z</dcterms:created>
  <dcterms:modified xsi:type="dcterms:W3CDTF">2025-06-10T00:19:04Z</dcterms:modified>
</cp:coreProperties>
</file>